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12"/>
  </p:notesMasterIdLst>
  <p:sldIdLst>
    <p:sldId id="256" r:id="rId2"/>
    <p:sldId id="257" r:id="rId3"/>
    <p:sldId id="260" r:id="rId4"/>
    <p:sldId id="267" r:id="rId5"/>
    <p:sldId id="268" r:id="rId6"/>
    <p:sldId id="270" r:id="rId7"/>
    <p:sldId id="263" r:id="rId8"/>
    <p:sldId id="264" r:id="rId9"/>
    <p:sldId id="265"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p:cViewPr>
        <p:scale>
          <a:sx n="107" d="100"/>
          <a:sy n="107" d="100"/>
        </p:scale>
        <p:origin x="1280"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tiff>
</file>

<file path=ppt/media/image1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1EB11F-EA5A-F446-9A79-57CF685B3906}" type="datetimeFigureOut">
              <a:rPr lang="en-US" smtClean="0"/>
              <a:t>8/14/20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420433-55B8-BF41-8FBE-DA31D3477F0C}" type="slidenum">
              <a:rPr lang="en-US" smtClean="0"/>
              <a:t>‹#›</a:t>
            </a:fld>
            <a:endParaRPr lang="en-US"/>
          </a:p>
        </p:txBody>
      </p:sp>
    </p:spTree>
    <p:extLst>
      <p:ext uri="{BB962C8B-B14F-4D97-AF65-F5344CB8AC3E}">
        <p14:creationId xmlns:p14="http://schemas.microsoft.com/office/powerpoint/2010/main" val="131804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2420433-55B8-BF41-8FBE-DA31D3477F0C}" type="slidenum">
              <a:rPr lang="en-US" smtClean="0"/>
              <a:t>5</a:t>
            </a:fld>
            <a:endParaRPr lang="en-US"/>
          </a:p>
        </p:txBody>
      </p:sp>
    </p:spTree>
    <p:extLst>
      <p:ext uri="{BB962C8B-B14F-4D97-AF65-F5344CB8AC3E}">
        <p14:creationId xmlns:p14="http://schemas.microsoft.com/office/powerpoint/2010/main" val="2865732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0" y="685801"/>
            <a:ext cx="8115300" cy="3046228"/>
          </a:xfrm>
        </p:spPr>
        <p:txBody>
          <a:bodyPr anchor="b">
            <a:normAutofit/>
          </a:bodyPr>
          <a:lstStyle>
            <a:lvl1pPr algn="ctr">
              <a:defRPr sz="3600" cap="all" spc="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0"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23FEA57E-7C1A-457B-A4CD-5DCEB057B502}" type="datetime1">
              <a:rPr lang="en-US" smtClean="0"/>
              <a:t>8/13/20</a:t>
            </a:fld>
            <a:endParaRPr lang="en-US" dirty="0"/>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dirty="0"/>
          </a:p>
        </p:txBody>
      </p:sp>
    </p:spTree>
    <p:extLst>
      <p:ext uri="{BB962C8B-B14F-4D97-AF65-F5344CB8AC3E}">
        <p14:creationId xmlns:p14="http://schemas.microsoft.com/office/powerpoint/2010/main" val="2538135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11789749-A4CD-447F-8298-2B7988C91CEA}" type="datetime1">
              <a:rPr lang="en-US" smtClean="0"/>
              <a:t>8/13/20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95121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BA0444D3-C0BA-4587-A56C-581AB9F841BE}" type="datetime1">
              <a:rPr lang="en-US" smtClean="0"/>
              <a:t>8/13/20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62031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0" y="685800"/>
            <a:ext cx="9486900" cy="1371600"/>
          </a:xfrm>
        </p:spPr>
        <p:txBody>
          <a:bodyPr>
            <a:normAutofit/>
          </a:bodyPr>
          <a:lstStyle>
            <a:lvl1pPr algn="l">
              <a:defRPr sz="3200"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201AF2CE-4F37-411C-A3EE-BBBE223265BF}" type="datetime1">
              <a:rPr lang="en-US" smtClean="0"/>
              <a:t>8/13/20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835131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0" y="1709738"/>
            <a:ext cx="10515600" cy="2774071"/>
          </a:xfrm>
        </p:spPr>
        <p:txBody>
          <a:bodyPr anchor="b">
            <a:normAutofit/>
          </a:bodyPr>
          <a:lstStyle>
            <a:lvl1pPr algn="ct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0"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C96083D4-708C-4BB5-B4FD-30CE9FA12FD5}" type="datetime1">
              <a:rPr lang="en-US" smtClean="0"/>
              <a:t>8/13/20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619527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1" y="566278"/>
            <a:ext cx="9512429" cy="965458"/>
          </a:xfrm>
        </p:spPr>
        <p:txBody>
          <a:bodyPr/>
          <a:lstStyle>
            <a:lvl1pPr algn="ctr">
              <a:defRPr cap="all" spc="300" baseline="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58" y="2057400"/>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4"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D0D239B2-65BC-4C2A-A62B-3EABFE9590E4}" type="datetime1">
              <a:rPr lang="en-US" smtClean="0"/>
              <a:t>8/13/20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3486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8"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85E05F5A-E4A3-476F-A89E-C2B73F2431E4}" type="datetime1">
              <a:rPr lang="en-US" smtClean="0"/>
              <a:t>8/13/20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1757440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E3761515-4A26-4F31-9F61-5A10B1FABBFC}" type="datetime1">
              <a:rPr lang="en-US" smtClean="0"/>
              <a:t>8/13/20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47827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4A75DC65-7D1F-4BAB-9695-F7E734143E14}" type="datetime1">
              <a:rPr lang="en-US" smtClean="0"/>
              <a:t>8/13/20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673866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7E624077-BD55-4036-8E92-6558FDF3B653}" type="datetime1">
              <a:rPr lang="en-US" smtClean="0"/>
              <a:t>8/13/20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6186863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804225F2-7107-4609-BCC2-77C63064A5E8}" type="datetime1">
              <a:rPr lang="en-US" smtClean="0"/>
              <a:t>8/13/20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555366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0" y="685800"/>
            <a:ext cx="94869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599"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2" y="3223751"/>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D3FE42E8-8B57-452D-A122-4DCE9AC771EF}" type="datetime1">
              <a:rPr lang="en-US" smtClean="0"/>
              <a:t>8/13/20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0"/>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dirty="0"/>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0" y="6356350"/>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3048294557"/>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9" r:id="rId6"/>
    <p:sldLayoutId id="2147483694" r:id="rId7"/>
    <p:sldLayoutId id="2147483695" r:id="rId8"/>
    <p:sldLayoutId id="2147483696" r:id="rId9"/>
    <p:sldLayoutId id="2147483698" r:id="rId10"/>
    <p:sldLayoutId id="2147483697"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E433CB3-EAB2-4842-A1DD-7BC051B556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950B651-8FC4-4CBB-B305-10F12511D981}"/>
              </a:ext>
            </a:extLst>
          </p:cNvPr>
          <p:cNvPicPr>
            <a:picLocks noChangeAspect="1"/>
          </p:cNvPicPr>
          <p:nvPr/>
        </p:nvPicPr>
        <p:blipFill rotWithShape="1">
          <a:blip r:embed="rId2"/>
          <a:srcRect t="17273" b="7727"/>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18643F1B-9BA3-4FE1-A4CC-1CDC3B47E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19945"/>
            <a:ext cx="12192000" cy="3138055"/>
          </a:xfrm>
          <a:prstGeom prst="rect">
            <a:avLst/>
          </a:prstGeom>
          <a:gradFill>
            <a:gsLst>
              <a:gs pos="47000">
                <a:srgbClr val="000000">
                  <a:alpha val="29000"/>
                </a:srgbClr>
              </a:gs>
              <a:gs pos="0">
                <a:schemeClr val="tx1">
                  <a:alpha val="0"/>
                </a:scheme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2">
            <a:extLst>
              <a:ext uri="{FF2B5EF4-FFF2-40B4-BE49-F238E27FC236}">
                <a16:creationId xmlns:a16="http://schemas.microsoft.com/office/drawing/2014/main" id="{F776B0B4-EBCF-4292-BACF-A789A13BB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85800 w 12192000"/>
              <a:gd name="connsiteY0" fmla="*/ 685800 h 6858000"/>
              <a:gd name="connsiteX1" fmla="*/ 685800 w 12192000"/>
              <a:gd name="connsiteY1" fmla="*/ 6172200 h 6858000"/>
              <a:gd name="connsiteX2" fmla="*/ 11506200 w 12192000"/>
              <a:gd name="connsiteY2" fmla="*/ 6172200 h 6858000"/>
              <a:gd name="connsiteX3" fmla="*/ 11506200 w 12192000"/>
              <a:gd name="connsiteY3" fmla="*/ 685800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685800" y="685800"/>
                </a:moveTo>
                <a:lnTo>
                  <a:pt x="685800" y="6172200"/>
                </a:lnTo>
                <a:lnTo>
                  <a:pt x="11506200" y="6172200"/>
                </a:lnTo>
                <a:lnTo>
                  <a:pt x="11506200" y="685800"/>
                </a:lnTo>
                <a:close/>
                <a:moveTo>
                  <a:pt x="0" y="0"/>
                </a:moveTo>
                <a:lnTo>
                  <a:pt x="12192000" y="0"/>
                </a:lnTo>
                <a:lnTo>
                  <a:pt x="12192000"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725F7C6-817C-7A4A-9CCB-3D306A87B7B7}"/>
              </a:ext>
            </a:extLst>
          </p:cNvPr>
          <p:cNvSpPr>
            <a:spLocks noGrp="1"/>
          </p:cNvSpPr>
          <p:nvPr>
            <p:ph type="ctrTitle"/>
          </p:nvPr>
        </p:nvSpPr>
        <p:spPr>
          <a:xfrm>
            <a:off x="1371600" y="4114799"/>
            <a:ext cx="9486900" cy="1125111"/>
          </a:xfrm>
        </p:spPr>
        <p:txBody>
          <a:bodyPr>
            <a:normAutofit/>
          </a:bodyPr>
          <a:lstStyle/>
          <a:p>
            <a:r>
              <a:rPr lang="en-US" sz="3200" dirty="0">
                <a:solidFill>
                  <a:srgbClr val="FFFFFF"/>
                </a:solidFill>
              </a:rPr>
              <a:t>DDS analytics</a:t>
            </a:r>
            <a:br>
              <a:rPr lang="en-US" sz="3200" dirty="0">
                <a:solidFill>
                  <a:srgbClr val="FFFFFF"/>
                </a:solidFill>
              </a:rPr>
            </a:br>
            <a:r>
              <a:rPr lang="en-US" sz="3200" dirty="0" err="1">
                <a:solidFill>
                  <a:srgbClr val="FFFFFF"/>
                </a:solidFill>
              </a:rPr>
              <a:t>Emplopyee</a:t>
            </a:r>
            <a:r>
              <a:rPr lang="en-US" sz="3200" dirty="0">
                <a:solidFill>
                  <a:srgbClr val="FFFFFF"/>
                </a:solidFill>
              </a:rPr>
              <a:t> attrition study</a:t>
            </a:r>
          </a:p>
        </p:txBody>
      </p:sp>
      <p:sp>
        <p:nvSpPr>
          <p:cNvPr id="3" name="Subtitle 2">
            <a:extLst>
              <a:ext uri="{FF2B5EF4-FFF2-40B4-BE49-F238E27FC236}">
                <a16:creationId xmlns:a16="http://schemas.microsoft.com/office/drawing/2014/main" id="{26F4C75E-E366-3742-BB0D-3038F35CA884}"/>
              </a:ext>
            </a:extLst>
          </p:cNvPr>
          <p:cNvSpPr>
            <a:spLocks noGrp="1"/>
          </p:cNvSpPr>
          <p:nvPr>
            <p:ph type="subTitle" idx="1"/>
          </p:nvPr>
        </p:nvSpPr>
        <p:spPr>
          <a:xfrm>
            <a:off x="2057400" y="5239911"/>
            <a:ext cx="8115300" cy="676796"/>
          </a:xfrm>
        </p:spPr>
        <p:txBody>
          <a:bodyPr>
            <a:normAutofit/>
          </a:bodyPr>
          <a:lstStyle/>
          <a:p>
            <a:r>
              <a:rPr lang="en-US" sz="2000" dirty="0">
                <a:solidFill>
                  <a:srgbClr val="FFFFFF"/>
                </a:solidFill>
              </a:rPr>
              <a:t>By Samuel O. Onalaja</a:t>
            </a:r>
          </a:p>
        </p:txBody>
      </p:sp>
    </p:spTree>
    <p:extLst>
      <p:ext uri="{BB962C8B-B14F-4D97-AF65-F5344CB8AC3E}">
        <p14:creationId xmlns:p14="http://schemas.microsoft.com/office/powerpoint/2010/main" val="4616982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BF31E91-413B-4228-A084-DEA389C835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5422666B-0080-40D6-8D7E-FC8EAF5E8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105098" cy="6857999"/>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45F77C-4984-A041-8F9E-E52AC64769BD}"/>
              </a:ext>
            </a:extLst>
          </p:cNvPr>
          <p:cNvSpPr>
            <a:spLocks noGrp="1"/>
          </p:cNvSpPr>
          <p:nvPr>
            <p:ph type="title"/>
          </p:nvPr>
        </p:nvSpPr>
        <p:spPr>
          <a:xfrm>
            <a:off x="554515" y="240349"/>
            <a:ext cx="5007386" cy="1295506"/>
          </a:xfrm>
        </p:spPr>
        <p:txBody>
          <a:bodyPr>
            <a:normAutofit/>
          </a:bodyPr>
          <a:lstStyle/>
          <a:p>
            <a:pPr algn="ctr"/>
            <a:r>
              <a:rPr lang="en-US"/>
              <a:t>Predicting the Attrition Rate</a:t>
            </a:r>
          </a:p>
        </p:txBody>
      </p:sp>
      <p:sp>
        <p:nvSpPr>
          <p:cNvPr id="3" name="Content Placeholder 2">
            <a:extLst>
              <a:ext uri="{FF2B5EF4-FFF2-40B4-BE49-F238E27FC236}">
                <a16:creationId xmlns:a16="http://schemas.microsoft.com/office/drawing/2014/main" id="{2654AF33-F398-6240-97B5-81CB2420A3F7}"/>
              </a:ext>
            </a:extLst>
          </p:cNvPr>
          <p:cNvSpPr>
            <a:spLocks noGrp="1"/>
          </p:cNvSpPr>
          <p:nvPr>
            <p:ph idx="1"/>
          </p:nvPr>
        </p:nvSpPr>
        <p:spPr>
          <a:xfrm>
            <a:off x="685800" y="1833055"/>
            <a:ext cx="4784651" cy="4486480"/>
          </a:xfrm>
        </p:spPr>
        <p:txBody>
          <a:bodyPr>
            <a:normAutofit/>
          </a:bodyPr>
          <a:lstStyle/>
          <a:p>
            <a:pPr marL="0" indent="0">
              <a:lnSpc>
                <a:spcPct val="90000"/>
              </a:lnSpc>
              <a:buNone/>
            </a:pPr>
            <a:r>
              <a:rPr lang="en-US" sz="2000" dirty="0"/>
              <a:t>With K set at 14 and choosing my 3 top variables.</a:t>
            </a:r>
          </a:p>
          <a:p>
            <a:pPr marL="0" indent="0">
              <a:lnSpc>
                <a:spcPct val="90000"/>
              </a:lnSpc>
              <a:buNone/>
            </a:pPr>
            <a:endParaRPr lang="en-US" sz="2000" dirty="0"/>
          </a:p>
          <a:p>
            <a:pPr marL="0" indent="0">
              <a:lnSpc>
                <a:spcPct val="90000"/>
              </a:lnSpc>
              <a:buNone/>
            </a:pPr>
            <a:r>
              <a:rPr lang="en-US" sz="2000" dirty="0"/>
              <a:t>My KNN shows; </a:t>
            </a:r>
          </a:p>
          <a:p>
            <a:pPr marL="0" indent="0">
              <a:lnSpc>
                <a:spcPct val="90000"/>
              </a:lnSpc>
              <a:buNone/>
            </a:pPr>
            <a:endParaRPr lang="en-US" sz="2000" dirty="0"/>
          </a:p>
          <a:p>
            <a:pPr>
              <a:lnSpc>
                <a:spcPct val="90000"/>
              </a:lnSpc>
            </a:pPr>
            <a:r>
              <a:rPr lang="en-US" sz="2000" dirty="0"/>
              <a:t>Accuracy : 0.85          </a:t>
            </a:r>
          </a:p>
          <a:p>
            <a:pPr>
              <a:lnSpc>
                <a:spcPct val="90000"/>
              </a:lnSpc>
            </a:pPr>
            <a:r>
              <a:rPr lang="en-US" sz="2000" dirty="0"/>
              <a:t>Sensitivity : 1.0          </a:t>
            </a:r>
          </a:p>
          <a:p>
            <a:pPr>
              <a:lnSpc>
                <a:spcPct val="90000"/>
              </a:lnSpc>
            </a:pPr>
            <a:r>
              <a:rPr lang="en-US" sz="2000" dirty="0"/>
              <a:t>Specificity : 0.7500          </a:t>
            </a:r>
          </a:p>
          <a:p>
            <a:pPr>
              <a:lnSpc>
                <a:spcPct val="90000"/>
              </a:lnSpc>
            </a:pPr>
            <a:r>
              <a:rPr lang="en-US" sz="2000" dirty="0"/>
              <a:t>RSME: 82.84995                                          </a:t>
            </a:r>
          </a:p>
          <a:p>
            <a:pPr marL="0" indent="0">
              <a:lnSpc>
                <a:spcPct val="90000"/>
              </a:lnSpc>
              <a:buNone/>
            </a:pPr>
            <a:r>
              <a:rPr lang="en-US" sz="2000" dirty="0"/>
              <a:t>      </a:t>
            </a:r>
          </a:p>
          <a:p>
            <a:pPr marL="0" indent="0">
              <a:lnSpc>
                <a:spcPct val="90000"/>
              </a:lnSpc>
              <a:buNone/>
            </a:pPr>
            <a:r>
              <a:rPr lang="en-US" sz="2000" dirty="0"/>
              <a:t> </a:t>
            </a:r>
          </a:p>
          <a:p>
            <a:pPr marL="0" indent="0">
              <a:lnSpc>
                <a:spcPct val="90000"/>
              </a:lnSpc>
              <a:buNone/>
            </a:pPr>
            <a:endParaRPr lang="en-US" sz="2000" dirty="0"/>
          </a:p>
        </p:txBody>
      </p:sp>
      <p:pic>
        <p:nvPicPr>
          <p:cNvPr id="5" name="Picture 4">
            <a:extLst>
              <a:ext uri="{FF2B5EF4-FFF2-40B4-BE49-F238E27FC236}">
                <a16:creationId xmlns:a16="http://schemas.microsoft.com/office/drawing/2014/main" id="{0D8F6531-3B48-E745-8D63-EF574FA94CB0}"/>
              </a:ext>
            </a:extLst>
          </p:cNvPr>
          <p:cNvPicPr>
            <a:picLocks noChangeAspect="1"/>
          </p:cNvPicPr>
          <p:nvPr/>
        </p:nvPicPr>
        <p:blipFill>
          <a:blip r:embed="rId2"/>
          <a:stretch>
            <a:fillRect/>
          </a:stretch>
        </p:blipFill>
        <p:spPr>
          <a:xfrm>
            <a:off x="6361579" y="1660961"/>
            <a:ext cx="3747063" cy="2823744"/>
          </a:xfrm>
          <a:prstGeom prst="rect">
            <a:avLst/>
          </a:prstGeom>
        </p:spPr>
      </p:pic>
    </p:spTree>
    <p:extLst>
      <p:ext uri="{BB962C8B-B14F-4D97-AF65-F5344CB8AC3E}">
        <p14:creationId xmlns:p14="http://schemas.microsoft.com/office/powerpoint/2010/main" val="8854287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22DB40-F3D1-854D-8404-0BAE25FD034A}"/>
              </a:ext>
            </a:extLst>
          </p:cNvPr>
          <p:cNvSpPr>
            <a:spLocks noGrp="1"/>
          </p:cNvSpPr>
          <p:nvPr>
            <p:ph type="title"/>
          </p:nvPr>
        </p:nvSpPr>
        <p:spPr>
          <a:xfrm>
            <a:off x="1371599" y="1010097"/>
            <a:ext cx="9486901" cy="1010088"/>
          </a:xfrm>
        </p:spPr>
        <p:txBody>
          <a:bodyPr anchor="b">
            <a:normAutofit/>
          </a:bodyPr>
          <a:lstStyle/>
          <a:p>
            <a:pPr algn="ctr"/>
            <a:r>
              <a:rPr lang="en-US" sz="1800" dirty="0"/>
              <a:t>Summary</a:t>
            </a:r>
          </a:p>
        </p:txBody>
      </p:sp>
      <p:sp>
        <p:nvSpPr>
          <p:cNvPr id="18" name="Content Placeholder 2">
            <a:extLst>
              <a:ext uri="{FF2B5EF4-FFF2-40B4-BE49-F238E27FC236}">
                <a16:creationId xmlns:a16="http://schemas.microsoft.com/office/drawing/2014/main" id="{EE87AB34-8F84-CA42-BE22-B5E08FC0188D}"/>
              </a:ext>
            </a:extLst>
          </p:cNvPr>
          <p:cNvSpPr>
            <a:spLocks noGrp="1"/>
          </p:cNvSpPr>
          <p:nvPr>
            <p:ph idx="1"/>
          </p:nvPr>
        </p:nvSpPr>
        <p:spPr>
          <a:xfrm>
            <a:off x="1371600" y="2206257"/>
            <a:ext cx="9486901" cy="3540642"/>
          </a:xfrm>
        </p:spPr>
        <p:txBody>
          <a:bodyPr>
            <a:normAutofit/>
          </a:bodyPr>
          <a:lstStyle/>
          <a:p>
            <a:pPr marL="0" indent="0">
              <a:buNone/>
            </a:pPr>
            <a:r>
              <a:rPr lang="en-US" dirty="0"/>
              <a:t>The purpose of this project is to explore what variables are good predictors for attrition rates in Fortune 1000 companies and also we will create a model that will predict if an employee will leave their company voluntarily or not. </a:t>
            </a:r>
            <a:r>
              <a:rPr lang="en-US" dirty="0" err="1"/>
              <a:t>furtthermore</a:t>
            </a:r>
            <a:r>
              <a:rPr lang="en-US" dirty="0"/>
              <a:t>, we will look at other trends associated with specific jobs and attrition rates.</a:t>
            </a:r>
          </a:p>
          <a:p>
            <a:pPr marL="0" indent="0">
              <a:buNone/>
            </a:pPr>
            <a:r>
              <a:rPr lang="en-US" dirty="0"/>
              <a:t>Finally we will make prediction for attrition and salary based on a set on competition datasets provided.</a:t>
            </a:r>
          </a:p>
        </p:txBody>
      </p:sp>
    </p:spTree>
    <p:extLst>
      <p:ext uri="{BB962C8B-B14F-4D97-AF65-F5344CB8AC3E}">
        <p14:creationId xmlns:p14="http://schemas.microsoft.com/office/powerpoint/2010/main" val="4111765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99485AE2-6BE9-4DCA-A6C4-83F4EEFCCC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65BA7CAF-5EE9-4EEE-9E12-B2CECCB94D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EC199F73-795E-469A-AF4B-13FA2C7AB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799" y="684431"/>
            <a:ext cx="10820401"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2F3F48-9D26-DD4D-A3F9-36FCE3DE02A3}"/>
              </a:ext>
            </a:extLst>
          </p:cNvPr>
          <p:cNvSpPr>
            <a:spLocks noGrp="1"/>
          </p:cNvSpPr>
          <p:nvPr>
            <p:ph type="title"/>
          </p:nvPr>
        </p:nvSpPr>
        <p:spPr>
          <a:xfrm>
            <a:off x="1739348" y="1083365"/>
            <a:ext cx="8115300" cy="556592"/>
          </a:xfrm>
        </p:spPr>
        <p:txBody>
          <a:bodyPr vert="horz" lIns="91440" tIns="45720" rIns="91440" bIns="45720" rtlCol="0" anchor="b">
            <a:normAutofit/>
          </a:bodyPr>
          <a:lstStyle/>
          <a:p>
            <a:pPr algn="ctr"/>
            <a:r>
              <a:rPr lang="en-US" sz="1800" kern="1200" cap="all" spc="300" baseline="0" dirty="0">
                <a:solidFill>
                  <a:schemeClr val="tx2"/>
                </a:solidFill>
                <a:latin typeface="+mj-lt"/>
                <a:ea typeface="+mj-ea"/>
                <a:cs typeface="+mj-cs"/>
              </a:rPr>
              <a:t>ADDRESSING MISSING VALUES</a:t>
            </a:r>
          </a:p>
        </p:txBody>
      </p:sp>
      <p:pic>
        <p:nvPicPr>
          <p:cNvPr id="5" name="Picture 4">
            <a:extLst>
              <a:ext uri="{FF2B5EF4-FFF2-40B4-BE49-F238E27FC236}">
                <a16:creationId xmlns:a16="http://schemas.microsoft.com/office/drawing/2014/main" id="{50DC823F-ED02-6945-BACC-6CFDFFF270EE}"/>
              </a:ext>
            </a:extLst>
          </p:cNvPr>
          <p:cNvPicPr>
            <a:picLocks noChangeAspect="1"/>
          </p:cNvPicPr>
          <p:nvPr/>
        </p:nvPicPr>
        <p:blipFill>
          <a:blip r:embed="rId2"/>
          <a:stretch>
            <a:fillRect/>
          </a:stretch>
        </p:blipFill>
        <p:spPr>
          <a:xfrm>
            <a:off x="1125323" y="1754231"/>
            <a:ext cx="4356100" cy="4000500"/>
          </a:xfrm>
          <a:prstGeom prst="rect">
            <a:avLst/>
          </a:prstGeom>
        </p:spPr>
      </p:pic>
      <p:sp>
        <p:nvSpPr>
          <p:cNvPr id="24" name="TextBox 23">
            <a:extLst>
              <a:ext uri="{FF2B5EF4-FFF2-40B4-BE49-F238E27FC236}">
                <a16:creationId xmlns:a16="http://schemas.microsoft.com/office/drawing/2014/main" id="{682AB256-2866-A54C-9794-4495BEA20B4D}"/>
              </a:ext>
            </a:extLst>
          </p:cNvPr>
          <p:cNvSpPr txBox="1"/>
          <p:nvPr/>
        </p:nvSpPr>
        <p:spPr>
          <a:xfrm>
            <a:off x="5706317" y="2324388"/>
            <a:ext cx="5574988" cy="1754326"/>
          </a:xfrm>
          <a:prstGeom prst="rect">
            <a:avLst/>
          </a:prstGeom>
          <a:noFill/>
        </p:spPr>
        <p:txBody>
          <a:bodyPr wrap="none" rtlCol="0">
            <a:spAutoFit/>
          </a:bodyPr>
          <a:lstStyle/>
          <a:p>
            <a:r>
              <a:rPr lang="en-US" dirty="0"/>
              <a:t>We addressed the missing value and according to the plot</a:t>
            </a:r>
          </a:p>
          <a:p>
            <a:r>
              <a:rPr lang="en-US" dirty="0"/>
              <a:t>We can see, there is no missing value.</a:t>
            </a:r>
          </a:p>
          <a:p>
            <a:endParaRPr lang="en-US" dirty="0"/>
          </a:p>
          <a:p>
            <a:pPr marL="342900" indent="-342900">
              <a:buAutoNum type="arabicPlain" startAt="870"/>
            </a:pPr>
            <a:r>
              <a:rPr lang="en-US" dirty="0"/>
              <a:t>observations with complete information </a:t>
            </a:r>
          </a:p>
          <a:p>
            <a:r>
              <a:rPr lang="en-US" dirty="0"/>
              <a:t>0 observations have a NA in IBU</a:t>
            </a:r>
          </a:p>
          <a:p>
            <a:r>
              <a:rPr lang="en-US" dirty="0"/>
              <a:t>32 variables (Columns)</a:t>
            </a:r>
          </a:p>
        </p:txBody>
      </p:sp>
    </p:spTree>
    <p:extLst>
      <p:ext uri="{BB962C8B-B14F-4D97-AF65-F5344CB8AC3E}">
        <p14:creationId xmlns:p14="http://schemas.microsoft.com/office/powerpoint/2010/main" val="39217879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E5A2C2-5D1D-5040-9321-A32B7294E3D0}"/>
              </a:ext>
            </a:extLst>
          </p:cNvPr>
          <p:cNvSpPr>
            <a:spLocks noGrp="1"/>
          </p:cNvSpPr>
          <p:nvPr>
            <p:ph type="title"/>
          </p:nvPr>
        </p:nvSpPr>
        <p:spPr>
          <a:xfrm>
            <a:off x="1352549" y="835025"/>
            <a:ext cx="9486901" cy="510728"/>
          </a:xfrm>
        </p:spPr>
        <p:txBody>
          <a:bodyPr anchor="b">
            <a:normAutofit/>
          </a:bodyPr>
          <a:lstStyle/>
          <a:p>
            <a:pPr algn="ctr"/>
            <a:r>
              <a:rPr lang="en-US" sz="1800" dirty="0"/>
              <a:t>Job role trend</a:t>
            </a:r>
          </a:p>
        </p:txBody>
      </p:sp>
      <p:pic>
        <p:nvPicPr>
          <p:cNvPr id="4" name="Content Placeholder 3">
            <a:extLst>
              <a:ext uri="{FF2B5EF4-FFF2-40B4-BE49-F238E27FC236}">
                <a16:creationId xmlns:a16="http://schemas.microsoft.com/office/drawing/2014/main" id="{06D7CB15-835C-654B-BA2C-1906502A6CF5}"/>
              </a:ext>
            </a:extLst>
          </p:cNvPr>
          <p:cNvPicPr>
            <a:picLocks noGrp="1" noChangeAspect="1"/>
          </p:cNvPicPr>
          <p:nvPr>
            <p:ph idx="1"/>
          </p:nvPr>
        </p:nvPicPr>
        <p:blipFill>
          <a:blip r:embed="rId2"/>
          <a:stretch>
            <a:fillRect/>
          </a:stretch>
        </p:blipFill>
        <p:spPr>
          <a:xfrm>
            <a:off x="1147971" y="1520825"/>
            <a:ext cx="9486900" cy="4542045"/>
          </a:xfrm>
          <a:prstGeom prst="rect">
            <a:avLst/>
          </a:prstGeom>
        </p:spPr>
      </p:pic>
    </p:spTree>
    <p:extLst>
      <p:ext uri="{BB962C8B-B14F-4D97-AF65-F5344CB8AC3E}">
        <p14:creationId xmlns:p14="http://schemas.microsoft.com/office/powerpoint/2010/main" val="108930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F28D17-3795-9949-BFAF-C58A6D51E407}"/>
              </a:ext>
            </a:extLst>
          </p:cNvPr>
          <p:cNvSpPr>
            <a:spLocks noGrp="1"/>
          </p:cNvSpPr>
          <p:nvPr>
            <p:ph type="title"/>
          </p:nvPr>
        </p:nvSpPr>
        <p:spPr>
          <a:xfrm>
            <a:off x="1371599" y="1010097"/>
            <a:ext cx="9486901" cy="275006"/>
          </a:xfrm>
        </p:spPr>
        <p:txBody>
          <a:bodyPr anchor="b">
            <a:normAutofit fontScale="90000"/>
          </a:bodyPr>
          <a:lstStyle/>
          <a:p>
            <a:pPr algn="ctr"/>
            <a:r>
              <a:rPr lang="en-US" dirty="0"/>
              <a:t> </a:t>
            </a:r>
          </a:p>
        </p:txBody>
      </p:sp>
      <p:pic>
        <p:nvPicPr>
          <p:cNvPr id="4" name="Content Placeholder 3">
            <a:extLst>
              <a:ext uri="{FF2B5EF4-FFF2-40B4-BE49-F238E27FC236}">
                <a16:creationId xmlns:a16="http://schemas.microsoft.com/office/drawing/2014/main" id="{9A3F9355-C752-9847-A4C6-8470AFEE41C0}"/>
              </a:ext>
            </a:extLst>
          </p:cNvPr>
          <p:cNvPicPr>
            <a:picLocks noGrp="1" noChangeAspect="1"/>
          </p:cNvPicPr>
          <p:nvPr>
            <p:ph idx="1"/>
          </p:nvPr>
        </p:nvPicPr>
        <p:blipFill>
          <a:blip r:embed="rId3"/>
          <a:stretch>
            <a:fillRect/>
          </a:stretch>
        </p:blipFill>
        <p:spPr>
          <a:xfrm>
            <a:off x="1013254" y="850064"/>
            <a:ext cx="3258236" cy="2455369"/>
          </a:xfrm>
          <a:prstGeom prst="rect">
            <a:avLst/>
          </a:prstGeom>
        </p:spPr>
      </p:pic>
      <p:pic>
        <p:nvPicPr>
          <p:cNvPr id="6" name="Picture 5">
            <a:extLst>
              <a:ext uri="{FF2B5EF4-FFF2-40B4-BE49-F238E27FC236}">
                <a16:creationId xmlns:a16="http://schemas.microsoft.com/office/drawing/2014/main" id="{16C50FBF-ABB9-6C45-A67E-59E203090D64}"/>
              </a:ext>
            </a:extLst>
          </p:cNvPr>
          <p:cNvPicPr>
            <a:picLocks noChangeAspect="1"/>
          </p:cNvPicPr>
          <p:nvPr/>
        </p:nvPicPr>
        <p:blipFill>
          <a:blip r:embed="rId4"/>
          <a:stretch>
            <a:fillRect/>
          </a:stretch>
        </p:blipFill>
        <p:spPr>
          <a:xfrm>
            <a:off x="1013254" y="3630134"/>
            <a:ext cx="3155305" cy="2377802"/>
          </a:xfrm>
          <a:prstGeom prst="rect">
            <a:avLst/>
          </a:prstGeom>
        </p:spPr>
      </p:pic>
      <p:pic>
        <p:nvPicPr>
          <p:cNvPr id="7" name="Picture 6">
            <a:extLst>
              <a:ext uri="{FF2B5EF4-FFF2-40B4-BE49-F238E27FC236}">
                <a16:creationId xmlns:a16="http://schemas.microsoft.com/office/drawing/2014/main" id="{EC6110CC-1D59-A94B-AD3A-81144E731775}"/>
              </a:ext>
            </a:extLst>
          </p:cNvPr>
          <p:cNvPicPr>
            <a:picLocks noChangeAspect="1"/>
          </p:cNvPicPr>
          <p:nvPr/>
        </p:nvPicPr>
        <p:blipFill>
          <a:blip r:embed="rId5"/>
          <a:stretch>
            <a:fillRect/>
          </a:stretch>
        </p:blipFill>
        <p:spPr>
          <a:xfrm>
            <a:off x="4744994" y="807735"/>
            <a:ext cx="3478377" cy="2621265"/>
          </a:xfrm>
          <a:prstGeom prst="rect">
            <a:avLst/>
          </a:prstGeom>
        </p:spPr>
      </p:pic>
      <p:pic>
        <p:nvPicPr>
          <p:cNvPr id="9" name="Picture 8">
            <a:extLst>
              <a:ext uri="{FF2B5EF4-FFF2-40B4-BE49-F238E27FC236}">
                <a16:creationId xmlns:a16="http://schemas.microsoft.com/office/drawing/2014/main" id="{5B43CB91-5B2D-EE43-BA23-A2FC5C85C6C5}"/>
              </a:ext>
            </a:extLst>
          </p:cNvPr>
          <p:cNvPicPr>
            <a:picLocks noChangeAspect="1"/>
          </p:cNvPicPr>
          <p:nvPr/>
        </p:nvPicPr>
        <p:blipFill>
          <a:blip r:embed="rId6"/>
          <a:stretch>
            <a:fillRect/>
          </a:stretch>
        </p:blipFill>
        <p:spPr>
          <a:xfrm>
            <a:off x="4744994" y="3630134"/>
            <a:ext cx="3620530" cy="2451542"/>
          </a:xfrm>
          <a:prstGeom prst="rect">
            <a:avLst/>
          </a:prstGeom>
        </p:spPr>
      </p:pic>
    </p:spTree>
    <p:extLst>
      <p:ext uri="{BB962C8B-B14F-4D97-AF65-F5344CB8AC3E}">
        <p14:creationId xmlns:p14="http://schemas.microsoft.com/office/powerpoint/2010/main" val="1820979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F5B098B6-88A1-4935-AF43-01286C94CF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7A94DEED-5E0F-4E41-A445-58C14864C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6781" y="1663995"/>
            <a:ext cx="3390900" cy="35433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CF9CBC-F1B7-7C44-962F-91BBDC27CE16}"/>
              </a:ext>
            </a:extLst>
          </p:cNvPr>
          <p:cNvSpPr>
            <a:spLocks noGrp="1"/>
          </p:cNvSpPr>
          <p:nvPr>
            <p:ph type="title"/>
          </p:nvPr>
        </p:nvSpPr>
        <p:spPr>
          <a:xfrm>
            <a:off x="1903228" y="2057401"/>
            <a:ext cx="2859272" cy="2743200"/>
          </a:xfrm>
        </p:spPr>
        <p:txBody>
          <a:bodyPr anchor="ctr">
            <a:normAutofit/>
          </a:bodyPr>
          <a:lstStyle/>
          <a:p>
            <a:pPr algn="ctr"/>
            <a:r>
              <a:rPr lang="en-US" sz="1800" dirty="0">
                <a:solidFill>
                  <a:schemeClr val="bg2"/>
                </a:solidFill>
              </a:rPr>
              <a:t>Conclusion</a:t>
            </a:r>
          </a:p>
        </p:txBody>
      </p:sp>
      <p:sp>
        <p:nvSpPr>
          <p:cNvPr id="3" name="Content Placeholder 2">
            <a:extLst>
              <a:ext uri="{FF2B5EF4-FFF2-40B4-BE49-F238E27FC236}">
                <a16:creationId xmlns:a16="http://schemas.microsoft.com/office/drawing/2014/main" id="{FF52956E-0EDD-B14B-B706-53AB1F5BF667}"/>
              </a:ext>
            </a:extLst>
          </p:cNvPr>
          <p:cNvSpPr>
            <a:spLocks noGrp="1"/>
          </p:cNvSpPr>
          <p:nvPr>
            <p:ph idx="1"/>
          </p:nvPr>
        </p:nvSpPr>
        <p:spPr>
          <a:xfrm>
            <a:off x="5375868" y="579473"/>
            <a:ext cx="6130333" cy="5762847"/>
          </a:xfrm>
        </p:spPr>
        <p:txBody>
          <a:bodyPr anchor="ctr">
            <a:normAutofit/>
          </a:bodyPr>
          <a:lstStyle/>
          <a:p>
            <a:endParaRPr lang="en-US" dirty="0">
              <a:latin typeface="+mn-lt"/>
            </a:endParaRPr>
          </a:p>
          <a:p>
            <a:pPr marL="0" indent="0">
              <a:buNone/>
            </a:pPr>
            <a:r>
              <a:rPr lang="en-US" sz="1900" dirty="0">
                <a:latin typeface="+mn-lt"/>
              </a:rPr>
              <a:t>Using the variable </a:t>
            </a:r>
            <a:r>
              <a:rPr lang="en-US" sz="1900" dirty="0" err="1">
                <a:latin typeface="+mn-lt"/>
              </a:rPr>
              <a:t>WorkLifeBalance</a:t>
            </a:r>
            <a:r>
              <a:rPr lang="en-US" sz="1900" dirty="0">
                <a:latin typeface="+mn-lt"/>
              </a:rPr>
              <a:t>, </a:t>
            </a:r>
            <a:r>
              <a:rPr lang="en-US" sz="1900" dirty="0" err="1">
                <a:latin typeface="+mn-lt"/>
              </a:rPr>
              <a:t>YearsInCurrentRole</a:t>
            </a:r>
            <a:r>
              <a:rPr lang="en-US" sz="1900" dirty="0">
                <a:latin typeface="+mn-lt"/>
              </a:rPr>
              <a:t>, Age, I created  a model to predict the employee attrition rate at an accuracy of 85%. During the data exploration </a:t>
            </a:r>
            <a:r>
              <a:rPr lang="en-US" sz="1900" dirty="0" err="1">
                <a:latin typeface="+mn-lt"/>
              </a:rPr>
              <a:t>i</a:t>
            </a:r>
            <a:r>
              <a:rPr lang="en-US" sz="1900" dirty="0">
                <a:latin typeface="+mn-lt"/>
              </a:rPr>
              <a:t> discover some of the variables are highly correlated and so </a:t>
            </a:r>
            <a:r>
              <a:rPr lang="en-US" sz="1900" dirty="0" err="1">
                <a:latin typeface="+mn-lt"/>
              </a:rPr>
              <a:t>i</a:t>
            </a:r>
            <a:r>
              <a:rPr lang="en-US" sz="1900" dirty="0">
                <a:latin typeface="+mn-lt"/>
              </a:rPr>
              <a:t> decided to </a:t>
            </a:r>
            <a:r>
              <a:rPr lang="en-US" sz="1900" dirty="0" err="1">
                <a:latin typeface="+mn-lt"/>
              </a:rPr>
              <a:t>elimate</a:t>
            </a:r>
            <a:r>
              <a:rPr lang="en-US" sz="1900" dirty="0">
                <a:latin typeface="+mn-lt"/>
              </a:rPr>
              <a:t> such variables as they tend to tell the same stories. I see that people with low job involvement rating seems to have high attrition rate, It also seems the lower the monthly income the higher the attrition rate, </a:t>
            </a:r>
            <a:r>
              <a:rPr lang="en-US" sz="1900" dirty="0" err="1">
                <a:latin typeface="+mn-lt"/>
              </a:rPr>
              <a:t>i</a:t>
            </a:r>
            <a:r>
              <a:rPr lang="en-US" sz="1900" dirty="0">
                <a:latin typeface="+mn-lt"/>
              </a:rPr>
              <a:t> also </a:t>
            </a:r>
            <a:r>
              <a:rPr lang="en-US" sz="1900" dirty="0" err="1">
                <a:latin typeface="+mn-lt"/>
              </a:rPr>
              <a:t>visualise</a:t>
            </a:r>
            <a:r>
              <a:rPr lang="en-US" sz="1900" dirty="0">
                <a:latin typeface="+mn-lt"/>
              </a:rPr>
              <a:t> that people with the age of 19 to 25 has a higher attrition rate. I also explore the job role and as expected </a:t>
            </a:r>
            <a:r>
              <a:rPr lang="en-US" sz="1900" dirty="0" err="1">
                <a:latin typeface="+mn-lt"/>
              </a:rPr>
              <a:t>i</a:t>
            </a:r>
            <a:r>
              <a:rPr lang="en-US" sz="1900" dirty="0">
                <a:latin typeface="+mn-lt"/>
              </a:rPr>
              <a:t> see that managers and research director has the highest job level rating while laboratory technician and </a:t>
            </a:r>
            <a:r>
              <a:rPr lang="en-US" sz="1900" dirty="0" err="1">
                <a:latin typeface="+mn-lt"/>
              </a:rPr>
              <a:t>reseach</a:t>
            </a:r>
            <a:r>
              <a:rPr lang="en-US" sz="1900" dirty="0">
                <a:latin typeface="+mn-lt"/>
              </a:rPr>
              <a:t> scientist has the highest percentage in low job ratings, I also see that managers have being at the company for longer year than any other job role, they also have the highest percentage of older people while sales representatives shows the lowest in these two instances.</a:t>
            </a:r>
          </a:p>
        </p:txBody>
      </p:sp>
    </p:spTree>
    <p:extLst>
      <p:ext uri="{BB962C8B-B14F-4D97-AF65-F5344CB8AC3E}">
        <p14:creationId xmlns:p14="http://schemas.microsoft.com/office/powerpoint/2010/main" val="3542979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4DD3F1-14B9-CF47-9811-391AFCB92CE0}"/>
              </a:ext>
            </a:extLst>
          </p:cNvPr>
          <p:cNvSpPr>
            <a:spLocks noGrp="1"/>
          </p:cNvSpPr>
          <p:nvPr>
            <p:ph type="title"/>
          </p:nvPr>
        </p:nvSpPr>
        <p:spPr>
          <a:xfrm>
            <a:off x="1352549" y="852551"/>
            <a:ext cx="9486901" cy="565388"/>
          </a:xfrm>
        </p:spPr>
        <p:txBody>
          <a:bodyPr anchor="b">
            <a:normAutofit/>
          </a:bodyPr>
          <a:lstStyle/>
          <a:p>
            <a:pPr algn="ctr"/>
            <a:r>
              <a:rPr lang="en-US" sz="1800" dirty="0"/>
              <a:t>Highly correlated variables</a:t>
            </a:r>
          </a:p>
        </p:txBody>
      </p:sp>
      <p:pic>
        <p:nvPicPr>
          <p:cNvPr id="4" name="Content Placeholder 3">
            <a:extLst>
              <a:ext uri="{FF2B5EF4-FFF2-40B4-BE49-F238E27FC236}">
                <a16:creationId xmlns:a16="http://schemas.microsoft.com/office/drawing/2014/main" id="{13E6165B-3D87-8843-97D0-20553DB900E4}"/>
              </a:ext>
            </a:extLst>
          </p:cNvPr>
          <p:cNvPicPr>
            <a:picLocks noGrp="1" noChangeAspect="1"/>
          </p:cNvPicPr>
          <p:nvPr>
            <p:ph idx="1"/>
          </p:nvPr>
        </p:nvPicPr>
        <p:blipFill>
          <a:blip r:embed="rId2"/>
          <a:stretch>
            <a:fillRect/>
          </a:stretch>
        </p:blipFill>
        <p:spPr>
          <a:xfrm>
            <a:off x="786835" y="1791258"/>
            <a:ext cx="5546035" cy="4214191"/>
          </a:xfrm>
          <a:prstGeom prst="rect">
            <a:avLst/>
          </a:prstGeom>
        </p:spPr>
      </p:pic>
      <p:sp>
        <p:nvSpPr>
          <p:cNvPr id="5" name="TextBox 4">
            <a:extLst>
              <a:ext uri="{FF2B5EF4-FFF2-40B4-BE49-F238E27FC236}">
                <a16:creationId xmlns:a16="http://schemas.microsoft.com/office/drawing/2014/main" id="{850D2CB3-9EE0-3746-B2F4-F0F5192AA1DD}"/>
              </a:ext>
            </a:extLst>
          </p:cNvPr>
          <p:cNvSpPr txBox="1"/>
          <p:nvPr/>
        </p:nvSpPr>
        <p:spPr>
          <a:xfrm>
            <a:off x="6581239" y="2345635"/>
            <a:ext cx="4575556" cy="3693319"/>
          </a:xfrm>
          <a:prstGeom prst="rect">
            <a:avLst/>
          </a:prstGeom>
          <a:noFill/>
        </p:spPr>
        <p:txBody>
          <a:bodyPr wrap="square" rtlCol="0">
            <a:spAutoFit/>
          </a:bodyPr>
          <a:lstStyle/>
          <a:p>
            <a:pPr marL="285750" indent="-285750">
              <a:buFont typeface="Arial" panose="020B0604020202020204" pitchFamily="34" charset="0"/>
              <a:buChar char="•"/>
            </a:pPr>
            <a:r>
              <a:rPr lang="en-US" dirty="0"/>
              <a:t>Total Working Years vs Monthly Income:  78%</a:t>
            </a:r>
          </a:p>
          <a:p>
            <a:pPr marL="285750" indent="-285750">
              <a:buFont typeface="Arial" panose="020B0604020202020204" pitchFamily="34" charset="0"/>
              <a:buChar char="•"/>
            </a:pPr>
            <a:r>
              <a:rPr lang="en-US" dirty="0"/>
              <a:t> Years at Company vs Years in Current Role %78</a:t>
            </a:r>
          </a:p>
          <a:p>
            <a:pPr marL="285750" indent="-285750">
              <a:buFont typeface="Arial" panose="020B0604020202020204" pitchFamily="34" charset="0"/>
              <a:buChar char="•"/>
            </a:pPr>
            <a:r>
              <a:rPr lang="en-US" dirty="0"/>
              <a:t> Years at Company vs Years with Current Manager 77%</a:t>
            </a:r>
          </a:p>
          <a:p>
            <a:pPr marL="285750" indent="-285750">
              <a:buFont typeface="Arial" panose="020B0604020202020204" pitchFamily="34" charset="0"/>
              <a:buChar char="•"/>
            </a:pPr>
            <a:r>
              <a:rPr lang="en-US" dirty="0"/>
              <a:t> Years at Company vs Total Working Years 64%</a:t>
            </a:r>
          </a:p>
          <a:p>
            <a:pPr marL="285750" indent="-285750">
              <a:buFont typeface="Arial" panose="020B0604020202020204" pitchFamily="34" charset="0"/>
              <a:buChar char="•"/>
            </a:pPr>
            <a:r>
              <a:rPr lang="en-US" dirty="0"/>
              <a:t> Years at Company vs Years Since Last Promotion 64%</a:t>
            </a:r>
          </a:p>
          <a:p>
            <a:pPr marL="285750" indent="-285750">
              <a:buFont typeface="Arial" panose="020B0604020202020204" pitchFamily="34" charset="0"/>
              <a:buChar char="•"/>
            </a:pPr>
            <a:r>
              <a:rPr lang="en-US" dirty="0"/>
              <a:t>Years with Current Manager v Years in Current Role 71%</a:t>
            </a:r>
          </a:p>
          <a:p>
            <a:pPr marL="285750" indent="-285750">
              <a:buFont typeface="Arial" panose="020B0604020202020204" pitchFamily="34" charset="0"/>
              <a:buChar char="•"/>
            </a:pPr>
            <a:r>
              <a:rPr lang="en-US" dirty="0"/>
              <a:t>Age vs </a:t>
            </a:r>
            <a:r>
              <a:rPr lang="en-US" dirty="0" err="1"/>
              <a:t>Tota</a:t>
            </a:r>
            <a:r>
              <a:rPr lang="en-US" dirty="0"/>
              <a:t> Working Years 65%</a:t>
            </a:r>
          </a:p>
        </p:txBody>
      </p:sp>
    </p:spTree>
    <p:extLst>
      <p:ext uri="{BB962C8B-B14F-4D97-AF65-F5344CB8AC3E}">
        <p14:creationId xmlns:p14="http://schemas.microsoft.com/office/powerpoint/2010/main" val="3929208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FF9146B-4CCD-4CDB-AB9C-458005307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8BF292-908C-DD4C-8730-544A041D48AC}"/>
              </a:ext>
            </a:extLst>
          </p:cNvPr>
          <p:cNvSpPr>
            <a:spLocks noGrp="1"/>
          </p:cNvSpPr>
          <p:nvPr>
            <p:ph type="title"/>
          </p:nvPr>
        </p:nvSpPr>
        <p:spPr>
          <a:xfrm>
            <a:off x="1242390" y="942934"/>
            <a:ext cx="9486901" cy="648585"/>
          </a:xfrm>
        </p:spPr>
        <p:txBody>
          <a:bodyPr anchor="b">
            <a:normAutofit/>
          </a:bodyPr>
          <a:lstStyle/>
          <a:p>
            <a:pPr algn="ctr"/>
            <a:r>
              <a:rPr lang="en-US" sz="1800" dirty="0"/>
              <a:t>Comparison of Attrition to categorical variables </a:t>
            </a:r>
          </a:p>
        </p:txBody>
      </p:sp>
      <p:pic>
        <p:nvPicPr>
          <p:cNvPr id="4" name="Content Placeholder 3">
            <a:extLst>
              <a:ext uri="{FF2B5EF4-FFF2-40B4-BE49-F238E27FC236}">
                <a16:creationId xmlns:a16="http://schemas.microsoft.com/office/drawing/2014/main" id="{56B68A65-3D89-EB42-B033-9CCFF0CC5976}"/>
              </a:ext>
            </a:extLst>
          </p:cNvPr>
          <p:cNvPicPr>
            <a:picLocks noGrp="1" noChangeAspect="1"/>
          </p:cNvPicPr>
          <p:nvPr>
            <p:ph idx="1"/>
          </p:nvPr>
        </p:nvPicPr>
        <p:blipFill>
          <a:blip r:embed="rId2"/>
          <a:stretch>
            <a:fillRect/>
          </a:stretch>
        </p:blipFill>
        <p:spPr>
          <a:xfrm>
            <a:off x="1162878" y="2067340"/>
            <a:ext cx="5126227" cy="3817268"/>
          </a:xfrm>
          <a:prstGeom prst="rect">
            <a:avLst/>
          </a:prstGeom>
        </p:spPr>
      </p:pic>
      <p:sp>
        <p:nvSpPr>
          <p:cNvPr id="5" name="TextBox 4">
            <a:extLst>
              <a:ext uri="{FF2B5EF4-FFF2-40B4-BE49-F238E27FC236}">
                <a16:creationId xmlns:a16="http://schemas.microsoft.com/office/drawing/2014/main" id="{C30AC9C2-D28E-8947-B2E9-2B864EC850CC}"/>
              </a:ext>
            </a:extLst>
          </p:cNvPr>
          <p:cNvSpPr txBox="1"/>
          <p:nvPr/>
        </p:nvSpPr>
        <p:spPr>
          <a:xfrm>
            <a:off x="6742991" y="2404531"/>
            <a:ext cx="4388835" cy="2308324"/>
          </a:xfrm>
          <a:prstGeom prst="rect">
            <a:avLst/>
          </a:prstGeom>
          <a:noFill/>
        </p:spPr>
        <p:txBody>
          <a:bodyPr wrap="square" rtlCol="0">
            <a:spAutoFit/>
          </a:bodyPr>
          <a:lstStyle/>
          <a:p>
            <a:r>
              <a:rPr lang="en-US" u="sng" dirty="0"/>
              <a:t>Numerical </a:t>
            </a:r>
            <a:r>
              <a:rPr lang="en-US" u="sng" dirty="0" err="1"/>
              <a:t>variabes</a:t>
            </a:r>
            <a:r>
              <a:rPr lang="en-US" u="sng" dirty="0"/>
              <a:t> vs Attrition</a:t>
            </a:r>
          </a:p>
          <a:p>
            <a:endParaRPr lang="en-US" u="sng" dirty="0"/>
          </a:p>
          <a:p>
            <a:pPr marL="285750" indent="-285750">
              <a:buFont typeface="Arial" panose="020B0604020202020204" pitchFamily="34" charset="0"/>
              <a:buChar char="•"/>
            </a:pPr>
            <a:r>
              <a:rPr lang="en-US" dirty="0"/>
              <a:t> Data is colored by Attrition</a:t>
            </a:r>
          </a:p>
          <a:p>
            <a:pPr marL="285750" indent="-285750">
              <a:buFont typeface="Arial" panose="020B0604020202020204" pitchFamily="34" charset="0"/>
              <a:buChar char="•"/>
            </a:pPr>
            <a:r>
              <a:rPr lang="en-US" dirty="0"/>
              <a:t>Wherever density plot shows peaks in separate areas indicates important variable</a:t>
            </a:r>
          </a:p>
          <a:p>
            <a:pPr marL="285750" indent="-285750">
              <a:buFont typeface="Arial" panose="020B0604020202020204" pitchFamily="34" charset="0"/>
              <a:buChar char="•"/>
            </a:pPr>
            <a:r>
              <a:rPr lang="en-US" dirty="0"/>
              <a:t> If density plot shows peaks in the same area then not an important variable</a:t>
            </a:r>
          </a:p>
        </p:txBody>
      </p:sp>
    </p:spTree>
    <p:extLst>
      <p:ext uri="{BB962C8B-B14F-4D97-AF65-F5344CB8AC3E}">
        <p14:creationId xmlns:p14="http://schemas.microsoft.com/office/powerpoint/2010/main" val="2474173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101F5-1701-3F4A-9BEA-60F981C34568}"/>
              </a:ext>
            </a:extLst>
          </p:cNvPr>
          <p:cNvSpPr>
            <a:spLocks noGrp="1"/>
          </p:cNvSpPr>
          <p:nvPr>
            <p:ph type="title"/>
          </p:nvPr>
        </p:nvSpPr>
        <p:spPr>
          <a:xfrm>
            <a:off x="1172817" y="420130"/>
            <a:ext cx="9486900" cy="549876"/>
          </a:xfrm>
        </p:spPr>
        <p:txBody>
          <a:bodyPr>
            <a:normAutofit/>
          </a:bodyPr>
          <a:lstStyle/>
          <a:p>
            <a:r>
              <a:rPr lang="en-US" sz="1800" dirty="0"/>
              <a:t>Comparison of Attrition to categorical variables </a:t>
            </a:r>
          </a:p>
        </p:txBody>
      </p:sp>
      <p:pic>
        <p:nvPicPr>
          <p:cNvPr id="4" name="Content Placeholder 3">
            <a:extLst>
              <a:ext uri="{FF2B5EF4-FFF2-40B4-BE49-F238E27FC236}">
                <a16:creationId xmlns:a16="http://schemas.microsoft.com/office/drawing/2014/main" id="{07CF8CE0-1A56-9642-933A-0733D2854685}"/>
              </a:ext>
            </a:extLst>
          </p:cNvPr>
          <p:cNvPicPr>
            <a:picLocks noGrp="1" noChangeAspect="1"/>
          </p:cNvPicPr>
          <p:nvPr>
            <p:ph idx="1"/>
          </p:nvPr>
        </p:nvPicPr>
        <p:blipFill>
          <a:blip r:embed="rId2"/>
          <a:stretch>
            <a:fillRect/>
          </a:stretch>
        </p:blipFill>
        <p:spPr>
          <a:xfrm>
            <a:off x="395416" y="1421027"/>
            <a:ext cx="6166022" cy="5016843"/>
          </a:xfrm>
          <a:prstGeom prst="rect">
            <a:avLst/>
          </a:prstGeom>
        </p:spPr>
      </p:pic>
      <p:sp>
        <p:nvSpPr>
          <p:cNvPr id="5" name="TextBox 4">
            <a:extLst>
              <a:ext uri="{FF2B5EF4-FFF2-40B4-BE49-F238E27FC236}">
                <a16:creationId xmlns:a16="http://schemas.microsoft.com/office/drawing/2014/main" id="{3494A5A0-F2D2-DC44-B5C4-0830A56085BE}"/>
              </a:ext>
            </a:extLst>
          </p:cNvPr>
          <p:cNvSpPr txBox="1"/>
          <p:nvPr/>
        </p:nvSpPr>
        <p:spPr>
          <a:xfrm>
            <a:off x="7117493" y="1581665"/>
            <a:ext cx="4337222" cy="3416320"/>
          </a:xfrm>
          <a:prstGeom prst="rect">
            <a:avLst/>
          </a:prstGeom>
          <a:noFill/>
        </p:spPr>
        <p:txBody>
          <a:bodyPr wrap="square" rtlCol="0">
            <a:spAutoFit/>
          </a:bodyPr>
          <a:lstStyle/>
          <a:p>
            <a:pPr marL="285750" indent="-285750">
              <a:buFont typeface="Arial" panose="020B0604020202020204" pitchFamily="34" charset="0"/>
              <a:buChar char="•"/>
            </a:pPr>
            <a:r>
              <a:rPr lang="en-US" dirty="0"/>
              <a:t>Bar chart with percentages instead of totals</a:t>
            </a:r>
          </a:p>
          <a:p>
            <a:pPr marL="285750" indent="-285750">
              <a:buFont typeface="Arial" panose="020B0604020202020204" pitchFamily="34" charset="0"/>
              <a:buChar char="•"/>
            </a:pPr>
            <a:r>
              <a:rPr lang="en-US" dirty="0"/>
              <a:t>Colored by Attrition</a:t>
            </a:r>
          </a:p>
          <a:p>
            <a:pPr marL="285750" indent="-285750">
              <a:buFont typeface="Arial" panose="020B0604020202020204" pitchFamily="34" charset="0"/>
              <a:buChar char="•"/>
            </a:pPr>
            <a:r>
              <a:rPr lang="en-US" dirty="0"/>
              <a:t>If bar chart shows a large difference within the levels/categories of the y variable then it is identified as an important variable to include in the model</a:t>
            </a:r>
          </a:p>
          <a:p>
            <a:pPr marL="285750" indent="-285750">
              <a:buFont typeface="Arial" panose="020B0604020202020204" pitchFamily="34" charset="0"/>
              <a:buChar char="•"/>
            </a:pPr>
            <a:r>
              <a:rPr lang="en-US" dirty="0"/>
              <a:t>If bar chart shows a small or zero difference within the levels/categories of the y variable then it is not an important variable to include in the model</a:t>
            </a:r>
          </a:p>
        </p:txBody>
      </p:sp>
    </p:spTree>
    <p:extLst>
      <p:ext uri="{BB962C8B-B14F-4D97-AF65-F5344CB8AC3E}">
        <p14:creationId xmlns:p14="http://schemas.microsoft.com/office/powerpoint/2010/main" val="2959588923"/>
      </p:ext>
    </p:extLst>
  </p:cSld>
  <p:clrMapOvr>
    <a:masterClrMapping/>
  </p:clrMapOvr>
</p:sld>
</file>

<file path=ppt/theme/theme1.xml><?xml version="1.0" encoding="utf-8"?>
<a:theme xmlns:a="http://schemas.openxmlformats.org/drawingml/2006/main" name="ClassicFrameVTI">
  <a:themeElements>
    <a:clrScheme name="AnalogousFromLightSeedLeftStep">
      <a:dk1>
        <a:srgbClr val="000000"/>
      </a:dk1>
      <a:lt1>
        <a:srgbClr val="FFFFFF"/>
      </a:lt1>
      <a:dk2>
        <a:srgbClr val="243741"/>
      </a:dk2>
      <a:lt2>
        <a:srgbClr val="E4E8E2"/>
      </a:lt2>
      <a:accent1>
        <a:srgbClr val="C07CE0"/>
      </a:accent1>
      <a:accent2>
        <a:srgbClr val="7F5FDA"/>
      </a:accent2>
      <a:accent3>
        <a:srgbClr val="7C8BE0"/>
      </a:accent3>
      <a:accent4>
        <a:srgbClr val="5FA5DA"/>
      </a:accent4>
      <a:accent5>
        <a:srgbClr val="5AB0B1"/>
      </a:accent5>
      <a:accent6>
        <a:srgbClr val="4FB68D"/>
      </a:accent6>
      <a:hlink>
        <a:srgbClr val="688E56"/>
      </a:hlink>
      <a:folHlink>
        <a:srgbClr val="7F7F7F"/>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535</Words>
  <Application>Microsoft Macintosh PowerPoint</Application>
  <PresentationFormat>Widescreen</PresentationFormat>
  <Paragraphs>48</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MT</vt:lpstr>
      <vt:lpstr>Goudy Old Style</vt:lpstr>
      <vt:lpstr>ClassicFrameVTI</vt:lpstr>
      <vt:lpstr>DDS analytics Emplopyee attrition study</vt:lpstr>
      <vt:lpstr>Summary</vt:lpstr>
      <vt:lpstr>ADDRESSING MISSING VALUES</vt:lpstr>
      <vt:lpstr>Job role trend</vt:lpstr>
      <vt:lpstr> </vt:lpstr>
      <vt:lpstr>Conclusion</vt:lpstr>
      <vt:lpstr>Highly correlated variables</vt:lpstr>
      <vt:lpstr>Comparison of Attrition to categorical variables </vt:lpstr>
      <vt:lpstr>Comparison of Attrition to categorical variables </vt:lpstr>
      <vt:lpstr>Predicting the Attrition Rate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DDS analytics Emplopyee attrition study</dc:title>
  <dc:creator>Onalaja, Samuel</dc:creator>
  <cp:lastModifiedBy>Onalaja, Samuel</cp:lastModifiedBy>
  <cp:revision>1</cp:revision>
  <dcterms:created xsi:type="dcterms:W3CDTF">2020-08-15T02:09:22Z</dcterms:created>
  <dcterms:modified xsi:type="dcterms:W3CDTF">2020-08-15T02:10:42Z</dcterms:modified>
</cp:coreProperties>
</file>

<file path=docProps/thumbnail.jpeg>
</file>